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310" r:id="rId33"/>
    <p:sldId id="311" r:id="rId34"/>
    <p:sldId id="312" r:id="rId35"/>
    <p:sldId id="313" r:id="rId36"/>
    <p:sldId id="314" r:id="rId37"/>
    <p:sldId id="31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9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94672"/>
  </p:normalViewPr>
  <p:slideViewPr>
    <p:cSldViewPr snapToGrid="0" snapToObjects="1">
      <p:cViewPr varScale="1">
        <p:scale>
          <a:sx n="189" d="100"/>
          <a:sy n="189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licensin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dcaca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dcaca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75c42d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75c42d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1a47a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1a47a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29d5b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29d5b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Won’t review Prep in depth, but rather touch on and open for questions/discussion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Lecture on important concepts - open discussion from students and mentors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 us on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Accessibility, inclusion, etc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1a47a7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1a47a7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1a47a7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1a47a7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hours is a lot, but you definitely should have multiple times a week you can dedicate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Updates - Want to see forward progress &amp; get comfortable talking about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not to ‘work’ during lecture &amp; activities, or leave early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CoC and Harassment - Won’t stand for it, reach out to staff or myself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don’t run this class because we love grading &amp; lecturing (okay, I like lecturing)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Bring laptop, notebook, pen (especially next week)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1b2084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1b2084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1a47a73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1a47a73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edcaca4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edcaca4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dcaca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dcaca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edcaca4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edcaca4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edcaca43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edcaca43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edcaca4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edcaca4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edcaca43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edcaca43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edcaca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edcaca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edcaca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edcaca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75c42d5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75c42d5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1b2084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1b2084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RE: Prep Work - Take a step back and understand a bit about Agile,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revisit over the next few weeks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Lots of buzzwords &amp; concepts - hope to demystify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Agile is just a way to plan, manage and build projects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everyone does agile, and no one does it the same way - concepts are the same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1a47a7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1a47a7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longer spoon fed what and how to build a project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1a47a7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1a47a7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5663c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5663c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522564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522564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SO: Creative Commons - You really shouldn’t re-use :D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https://stackoverflow.com/help/licensing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still have exclusive copyright over GitHub code you’ve pushed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22564c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22564c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058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1b2084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1b2084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a Couple Examples, then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 can be a “muddied” term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1b2084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1b2084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Key Features - ecommerce example - Search, product, checkout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1b20843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1b20843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4612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4612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bridge from tech readiness, to job readiness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Focused on Having a Capstone to Present, not a “finished” 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Confidence in interviewing - Technical and Behavioral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Understanding modern software development processes - Agile, UX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8:30 - Be respectful of mentors &amp; staff’s time, we need sleep too!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 LC101 format - Prep work, lecture, in-class demos &amp; activities, and assignments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requirements - self directed program (20 hrs) - Give you the tools &amp;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program does not guarantee you a job, you should still push yourself to grow and learn beyond the class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e1b20843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e1b20843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key is to have something workable, as hopefully you can show employers at any time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1b20843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1b20843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1b20843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1b20843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Notice non-essential features are below MVP (Log In)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edcaca4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dedcaca43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edcaca43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edcaca43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df331e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df331e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75c42d5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75c42d5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Respectful of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someone to walk out to your car, let us know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75c42d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75c42d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1a47a7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1a47a7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Marketable - We want to get you a job - It’s not the end of the world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Spring Boot or .NET MVC - Others, work with mentor. Mentors, reach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than just following a tutorial, but built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be a JS front end, api, more feature ideas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Employers are looking for ability to learn, not master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 - Not a game, blog, or cheese catalog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about your interests, organizations, and jobs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1b2084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1b2084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4612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4612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Aggressive goals so we can provide as much direction as possible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progress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Something to review by Week 4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Break week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liftoff-expect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kanban" TargetMode="External"/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sttimersonly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opensourcefriday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1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8/2/2021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Expectations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Responsibilities - Community Engagement Manager </a:t>
            </a:r>
            <a:endParaRPr sz="240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John </a:t>
            </a:r>
            <a:r>
              <a:rPr lang="en" dirty="0" err="1"/>
              <a:t>Woolbright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Answer any questions about the placement and apprenticeship process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Post-class help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mentorship</a:t>
            </a:r>
            <a:endParaRPr dirty="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7" y="1862125"/>
            <a:ext cx="3647683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Instructor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Expand on Prep Work In Class Lecture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Facilitate Group Activities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Make Class Accessible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Mentor (i.e. answer your questions :P)</a:t>
            </a:r>
            <a:endParaRPr dirty="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50" y="1846724"/>
            <a:ext cx="3791651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Responsibilities – Teaching Fellow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Provide Guidance and Feedback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 as sounding board for your ideas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Tackle “Blockers”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Connect you with Mentors and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Attendance and Grading</a:t>
            </a:r>
            <a:endParaRPr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Student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Dedicate Time Outside of Class - 20 hours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Weekly Update to Your 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Engaged in Lecture and Activities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Prep Work and Assignments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Prepared to Class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https://education.launchcode.org/liftoff/articles/liftoff-expectations/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0" y="1812800"/>
            <a:ext cx="1932375" cy="23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Project Guidelines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Fork GitHub Assignment Repository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Trello Setup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Git Refresher – We will cover this in class 2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User Stories</a:t>
            </a:r>
            <a:endParaRPr dirty="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1919075"/>
            <a:ext cx="2891250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Visibility Settings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12" y="69825"/>
            <a:ext cx="6376076" cy="4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 Objectives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know your group and mentors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Liftoff expectations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capstone goals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components of a capstone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Solidify project ideas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Mapping, Personas, and User Stories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030338"/>
            <a:ext cx="3057651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Prep Work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 Introductions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Exercise - 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Project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25" y="1919075"/>
            <a:ext cx="3413068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ideate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build a project?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50 years of software history in 5 minutes...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 Cycle 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Organizations needed ways to manage software development projects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Dozens of methodologies, frameworks, disciplines, practices, paradigms, processes, models, diagrams, and very shiny powerpoint presentations with arrows and too much text on the screen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Waterfall vs Agile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51" y="1816175"/>
            <a:ext cx="3674949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88" y="152400"/>
            <a:ext cx="5856031" cy="439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25" y="161650"/>
            <a:ext cx="6203356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How’s that for diagrams?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338" y="152400"/>
            <a:ext cx="589533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Agile?</a:t>
            </a:r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Agile is a framework, not a prescription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everyone does Agile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Those who do, do so differently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Refer to Agile Manifesto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>
                <a:hlinkClick r:id="rId3"/>
              </a:rPr>
              <a:t>https://agilemanifesto.org/</a:t>
            </a:r>
            <a:endParaRPr lang="en-US" dirty="0"/>
          </a:p>
          <a:p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100" y="2043788"/>
            <a:ext cx="4367400" cy="246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https://agilemanifesto.org/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7675"/>
            <a:ext cx="8839199" cy="243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and Iterative Design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00" y="1811225"/>
            <a:ext cx="446536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Agile Important?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“Way Things Were” - An Analogy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Can’t Plan For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Small, Iterative, Feedback Driven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Project &amp; Task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Employers Want Agile Mindsets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Agile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Developers Fail at Building Projects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Humans are Bad at Task Management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Break Down the “Big Rocks”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Units of Work are More Manageable and Rewarding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Brainstorming &amp; Process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Identify the Problem and Set a Goal (Brainstorming)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Users (Personas)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the “Big Picture” (Story Mapping)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 Minimum Viable Product (MVP)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small, “vertical” tasks (User Stories)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(User Demos &amp; Code Review)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Lather, Rinse, Repeat (Iterate)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2FA9-CA2B-AC4C-9B72-A0ED762C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Agile Methodologies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6C0DA-E324-A247-AD45-AC1AF8BA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694574"/>
            <a:ext cx="8222100" cy="2972959"/>
          </a:xfrm>
        </p:spPr>
        <p:txBody>
          <a:bodyPr/>
          <a:lstStyle/>
          <a:p>
            <a:r>
              <a:rPr lang="en-US" dirty="0"/>
              <a:t>There are several different “implementations” or “methodologies” of Agile</a:t>
            </a:r>
          </a:p>
          <a:p>
            <a:r>
              <a:rPr lang="en-US" dirty="0"/>
              <a:t>Two of the more popular ones are Scrum and Kanban</a:t>
            </a:r>
          </a:p>
          <a:p>
            <a:r>
              <a:rPr lang="en-US" dirty="0"/>
              <a:t>Scrum – Set of meetings (ceremonies), tools, and roles that work together to achieve a goal</a:t>
            </a:r>
          </a:p>
          <a:p>
            <a:pPr lvl="1"/>
            <a:r>
              <a:rPr lang="en-US" dirty="0">
                <a:hlinkClick r:id="rId2"/>
              </a:rPr>
              <a:t>https://www.atlassian.com/agile/scrum</a:t>
            </a:r>
            <a:endParaRPr lang="en-US" dirty="0"/>
          </a:p>
          <a:p>
            <a:r>
              <a:rPr lang="en-US" dirty="0"/>
              <a:t>Kanban – Full transparency of work usually through a “Kanban Board”</a:t>
            </a:r>
          </a:p>
          <a:p>
            <a:pPr lvl="1"/>
            <a:r>
              <a:rPr lang="en-US" dirty="0">
                <a:hlinkClick r:id="rId3"/>
              </a:rPr>
              <a:t>https://www.atlassian.com/agile/kanban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1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Property Rights and You!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Own Your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 It (Work)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it (Open Source)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Neither (Own It)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IP Contract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184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Licensing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https://choosealicense.com/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license should I choose?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I don’t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code I copy/paste from Stack Overflow?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loops or common patterns?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75" y="1775547"/>
            <a:ext cx="2871425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36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Back to the OSS Community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In-depth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Great Resume Fodder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http://www.firsttimersonly.com/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https://opensourcefriday.com/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of Your Tools and Libraries are OSS!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750" y="1761200"/>
            <a:ext cx="2486772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4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Key Features (Epics)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Epics Are the Key Features of Your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That Build the Epic (Stories)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a User Interacts With that Feature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Detailed and Focused Like a User 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Struggling to Find Epics?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Rough Stories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and Sort by User’s Journey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can Form Epics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eCommerce Example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8317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Liftoff?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1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Towards Capstone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Interview and Job Readiness including:</a:t>
            </a:r>
            <a:br>
              <a:rPr lang="en" dirty="0"/>
            </a:br>
            <a:r>
              <a:rPr lang="en" dirty="0"/>
              <a:t>	Live coding!!!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Introduction to software engineering topics such as: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SDLC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Deployments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Wireframing &amp; UI/UX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Cloud Services/Microservices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Git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5" y="1855875"/>
            <a:ext cx="4254902" cy="28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Stories - eCommerce Example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597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Your MVP</a:t>
            </a:r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 or minimally viable product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least amount of work I can do in order to show functionality?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“Skateboard”, not “Wheels”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Additional Stories are Put on the Backlog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Your MVP - eCommerce Example</a:t>
            </a:r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480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Bookstore Example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69050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User Stories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a &lt;persona&gt;, I want to &lt;do something&gt;, so that &lt;end result&gt;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Gives Context to a Task (Who, What, Why)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is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Vertical Slicing - Focused on User’s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a landing page when I visit the site, so that I know I’m in the right spot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seller, I want to provide a good description, so that shoppers know what they’re buying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view by category, so that I quickly find what I need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pay using PayPal, so that I can easily complete my purchase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Topics Review</a:t>
            </a:r>
            <a:endParaRPr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Personas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Stories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Next Class: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171450" y="514225"/>
            <a:ext cx="8801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Your Teaching Fellows/Mentors for Liftoff</a:t>
            </a:r>
            <a:endParaRPr dirty="0"/>
          </a:p>
        </p:txBody>
      </p:sp>
      <p:sp>
        <p:nvSpPr>
          <p:cNvPr id="445" name="Google Shape;445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237181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Abbey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Andrew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Antwan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Britaney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Christian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Christopher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Google Shape;446;p66"/>
          <p:cNvSpPr txBox="1">
            <a:spLocks noGrp="1"/>
          </p:cNvSpPr>
          <p:nvPr>
            <p:ph type="body" idx="2"/>
          </p:nvPr>
        </p:nvSpPr>
        <p:spPr>
          <a:xfrm>
            <a:off x="2858625" y="1919075"/>
            <a:ext cx="171337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Gabby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Jay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Jayke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46;p66">
            <a:extLst>
              <a:ext uri="{FF2B5EF4-FFF2-40B4-BE49-F238E27FC236}">
                <a16:creationId xmlns:a16="http://schemas.microsoft.com/office/drawing/2014/main" id="{215E4D21-19BD-C84C-8AF2-F06F4BF72CA5}"/>
              </a:ext>
            </a:extLst>
          </p:cNvPr>
          <p:cNvSpPr txBox="1">
            <a:spLocks/>
          </p:cNvSpPr>
          <p:nvPr/>
        </p:nvSpPr>
        <p:spPr>
          <a:xfrm>
            <a:off x="6966600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Shreya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Sunitha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Miguel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Tobias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Zachary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46;p66">
            <a:extLst>
              <a:ext uri="{FF2B5EF4-FFF2-40B4-BE49-F238E27FC236}">
                <a16:creationId xmlns:a16="http://schemas.microsoft.com/office/drawing/2014/main" id="{D6305984-5160-844F-AB31-1A6C53524612}"/>
              </a:ext>
            </a:extLst>
          </p:cNvPr>
          <p:cNvSpPr txBox="1">
            <a:spLocks/>
          </p:cNvSpPr>
          <p:nvPr/>
        </p:nvSpPr>
        <p:spPr>
          <a:xfrm>
            <a:off x="4912612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Koki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Maricar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Mario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Meagan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Mehmet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Jane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8 weeks + 1 break week (Sept 6</a:t>
            </a:r>
            <a:r>
              <a:rPr lang="en" sz="1600" baseline="30000" dirty="0"/>
              <a:t>th</a:t>
            </a:r>
            <a:r>
              <a:rPr lang="en" sz="1600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Only on Mondays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5:30 pm - 8:30 pm CDT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Virtual via ZOOOOOOM!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FYI: </a:t>
            </a:r>
            <a:r>
              <a:rPr lang="en-US" b="1" dirty="0"/>
              <a:t>Canvas will reflect DIFFERENTLY than the textbook!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0" y="1919076"/>
            <a:ext cx="3105999" cy="31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Expectations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Marketable Skills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Ability to Learn Things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Solve a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3-5 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Should show off a typical 3-tiered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architecture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Example Projects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00" y="2191338"/>
            <a:ext cx="4125099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Feature Ideas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Accounts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Secure Login*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Profile Management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Access Levels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“Friends”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3rd Party API Integration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SMS (</a:t>
            </a:r>
            <a:r>
              <a:rPr lang="en" sz="1800" dirty="0" err="1"/>
              <a:t>Twillio</a:t>
            </a:r>
            <a:r>
              <a:rPr lang="en" sz="1800" dirty="0"/>
              <a:t>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Payments (Stripe)</a:t>
            </a:r>
            <a:endParaRPr sz="18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Dynamic Front End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JavaScript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Mobile Responsive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Google Maps Integration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Graphs &amp; Dashboards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Photo Upload and Sharing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Social Media Integration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5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48" name="Google Shape;148;p2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5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55" name="Google Shape;155;p2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60" name="Google Shape;160;p25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68" name="Google Shape;168;p2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Brainstorming and User Stories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1726</Words>
  <Application>Microsoft Macintosh PowerPoint</Application>
  <PresentationFormat>On-screen Show (16:9)</PresentationFormat>
  <Paragraphs>340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Roboto</vt:lpstr>
      <vt:lpstr>Arial</vt:lpstr>
      <vt:lpstr>Material</vt:lpstr>
      <vt:lpstr>LaunchCode Liftoff</vt:lpstr>
      <vt:lpstr>Agenda</vt:lpstr>
      <vt:lpstr>Liftoff Overview</vt:lpstr>
      <vt:lpstr>What is Liftoff?</vt:lpstr>
      <vt:lpstr>Logistics</vt:lpstr>
      <vt:lpstr>Capstone Overview</vt:lpstr>
      <vt:lpstr>Capstone Expectations</vt:lpstr>
      <vt:lpstr>Capstone Feature Ideas</vt:lpstr>
      <vt:lpstr>Liftoff Project Timeline</vt:lpstr>
      <vt:lpstr>Liftoff Project Timeline</vt:lpstr>
      <vt:lpstr>Class Expectations</vt:lpstr>
      <vt:lpstr>Responsibilities - Community Engagement Manager </vt:lpstr>
      <vt:lpstr>Responsibilities - Instructor </vt:lpstr>
      <vt:lpstr>Responsibilities – Teaching Fellow</vt:lpstr>
      <vt:lpstr>Responsibilities - Student</vt:lpstr>
      <vt:lpstr>Prep Work</vt:lpstr>
      <vt:lpstr>PowerPoint Presentation</vt:lpstr>
      <vt:lpstr>Lecture</vt:lpstr>
      <vt:lpstr>Class 1 Objectives</vt:lpstr>
      <vt:lpstr>How do you ideate  and build a project?</vt:lpstr>
      <vt:lpstr>But first, 50 years of software history in 5 minutes...</vt:lpstr>
      <vt:lpstr>Software Development Life Cycle </vt:lpstr>
      <vt:lpstr>PowerPoint Presentation</vt:lpstr>
      <vt:lpstr>PowerPoint Presentation</vt:lpstr>
      <vt:lpstr>PowerPoint Presentation</vt:lpstr>
      <vt:lpstr>What is Agile?</vt:lpstr>
      <vt:lpstr>PowerPoint Presentation</vt:lpstr>
      <vt:lpstr>User Feedback and Iterative Design</vt:lpstr>
      <vt:lpstr>Why is Agile Important?</vt:lpstr>
      <vt:lpstr>Personal Agile</vt:lpstr>
      <vt:lpstr>Agile Brainstorming &amp; Process</vt:lpstr>
      <vt:lpstr>Different Agile Methodologies</vt:lpstr>
      <vt:lpstr>Intellectual Property</vt:lpstr>
      <vt:lpstr>Your Property Rights and You!</vt:lpstr>
      <vt:lpstr>Licensing</vt:lpstr>
      <vt:lpstr>Open Source</vt:lpstr>
      <vt:lpstr>Story Mapping</vt:lpstr>
      <vt:lpstr>Story Mapping</vt:lpstr>
      <vt:lpstr>Story Mapping - eCommerce Example</vt:lpstr>
      <vt:lpstr>Creating Stories - eCommerce Example</vt:lpstr>
      <vt:lpstr>Identifying Your MVP</vt:lpstr>
      <vt:lpstr>Identify Your MVP - eCommerce Example</vt:lpstr>
      <vt:lpstr>Story Mapping - Bookstore Example</vt:lpstr>
      <vt:lpstr>Creating User Stories</vt:lpstr>
      <vt:lpstr>Agile Topics Review</vt:lpstr>
      <vt:lpstr>Assignment - Capstone Project Overview</vt:lpstr>
      <vt:lpstr>Meet Your Teaching Fellows/Mentors for Liftoff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Liftoff</dc:title>
  <cp:lastModifiedBy>Hank DeDona</cp:lastModifiedBy>
  <cp:revision>49</cp:revision>
  <dcterms:modified xsi:type="dcterms:W3CDTF">2021-08-09T23:18:37Z</dcterms:modified>
</cp:coreProperties>
</file>